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nonymous Pro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usine" panose="020B0604020202020204" charset="0"/>
      <p:regular r:id="rId21"/>
    </p:embeddedFont>
    <p:embeddedFont>
      <p:font typeface="Cousine Bold" panose="020B0604020202020204" charset="0"/>
      <p:regular r:id="rId22"/>
    </p:embeddedFont>
    <p:embeddedFont>
      <p:font typeface="Seymour One" panose="020B0604020202020204" charset="2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5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6235" b="9418"/>
          <a:stretch>
            <a:fillRect/>
          </a:stretch>
        </p:blipFill>
        <p:spPr>
          <a:xfrm>
            <a:off x="373618" y="0"/>
            <a:ext cx="12768124" cy="1076940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4" name="Freeform 4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3498356" y="2421742"/>
            <a:ext cx="12495732" cy="5859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57"/>
              </a:lnSpc>
              <a:spcBef>
                <a:spcPct val="0"/>
              </a:spcBef>
            </a:pPr>
            <a:r>
              <a:rPr lang="en-US" sz="6755" spc="621">
                <a:solidFill>
                  <a:srgbClr val="000000"/>
                </a:solidFill>
                <a:latin typeface="Seymour One"/>
              </a:rPr>
              <a:t>ТЕСТИРОВАНИЕ ПРОГРАММНЫХ СРЕДСТВ: СТАНДАРТЫ И МЕТОДЫ.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4093" y="4886219"/>
            <a:ext cx="820038" cy="451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01.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41799" y="8317295"/>
            <a:ext cx="7664286" cy="925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792"/>
              </a:lnSpc>
            </a:pPr>
            <a:r>
              <a:rPr lang="en-US" sz="2231" spc="118">
                <a:solidFill>
                  <a:srgbClr val="000000"/>
                </a:solidFill>
                <a:latin typeface="Cousine"/>
              </a:rPr>
              <a:t>Спикер:</a:t>
            </a:r>
          </a:p>
          <a:p>
            <a:pPr algn="r">
              <a:lnSpc>
                <a:spcPts val="3792"/>
              </a:lnSpc>
            </a:pPr>
            <a:r>
              <a:rPr lang="en-US" sz="2231" spc="118">
                <a:solidFill>
                  <a:srgbClr val="000000"/>
                </a:solidFill>
                <a:latin typeface="Cousine"/>
              </a:rPr>
              <a:t>Вовиков Д.Е.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0" y="0"/>
            <a:ext cx="6463670" cy="10287000"/>
          </a:xfrm>
          <a:prstGeom prst="rect">
            <a:avLst/>
          </a:prstGeom>
          <a:solidFill>
            <a:srgbClr val="CB6CE6"/>
          </a:solidFill>
        </p:spPr>
      </p:sp>
      <p:grpSp>
        <p:nvGrpSpPr>
          <p:cNvPr id="5" name="Group 5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6" name="Freeform 6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8873517" y="981075"/>
            <a:ext cx="8385783" cy="400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70"/>
              </a:lnSpc>
              <a:spcBef>
                <a:spcPct val="0"/>
              </a:spcBef>
            </a:pPr>
            <a:r>
              <a:rPr lang="en-US" sz="2335" spc="214">
                <a:solidFill>
                  <a:srgbClr val="000000"/>
                </a:solidFill>
                <a:latin typeface="Seymour One"/>
              </a:rPr>
              <a:t>"БЕЛЫЙ ЯЩИК"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546356" y="3151069"/>
            <a:ext cx="13207756" cy="5085932"/>
            <a:chOff x="0" y="0"/>
            <a:chExt cx="17610342" cy="6781243"/>
          </a:xfrm>
        </p:grpSpPr>
        <p:sp>
          <p:nvSpPr>
            <p:cNvPr id="9" name="TextBox 9"/>
            <p:cNvSpPr txBox="1"/>
            <p:nvPr/>
          </p:nvSpPr>
          <p:spPr>
            <a:xfrm>
              <a:off x="0" y="-152400"/>
              <a:ext cx="17610342" cy="7323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29"/>
                </a:lnSpc>
                <a:spcBef>
                  <a:spcPct val="0"/>
                </a:spcBef>
              </a:pPr>
              <a:r>
                <a:rPr lang="en-US" sz="2899" spc="153">
                  <a:solidFill>
                    <a:srgbClr val="000000"/>
                  </a:solidFill>
                  <a:latin typeface="Cousine Bold"/>
                </a:rPr>
                <a:t>СУТЬ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834256"/>
              <a:ext cx="17610342" cy="57251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119"/>
                </a:lnSpc>
              </a:pP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Метод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"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белого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ящика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"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позволяет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исследовать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внутреннюю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структуру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программы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,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причем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обнаружение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всех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ошибок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в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программе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является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критерием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исчерпывающего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тестирования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маршрутов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потоков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(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графа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)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передач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управления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,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среди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которых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рассматриваются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:</a:t>
              </a:r>
            </a:p>
            <a:p>
              <a:pPr>
                <a:lnSpc>
                  <a:spcPts val="3119"/>
                </a:lnSpc>
              </a:pP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·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критерий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покрытия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операторов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-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набор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тестов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в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совокупности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должен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обеспечить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прохождение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каждого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оператора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не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менее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одного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раза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;</a:t>
              </a:r>
            </a:p>
            <a:p>
              <a:pPr>
                <a:lnSpc>
                  <a:spcPts val="3119"/>
                </a:lnSpc>
              </a:pP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·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критерий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тестирования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ветвей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(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известный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как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покрытие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решений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или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покрытие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переходов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) -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набор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тестов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в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совокупности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должен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обеспечить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прохождение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каждой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ветви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и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выхода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,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по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крайней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мере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,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один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399" spc="127" dirty="0" err="1">
                  <a:solidFill>
                    <a:srgbClr val="000000"/>
                  </a:solidFill>
                  <a:latin typeface="Cousine"/>
                </a:rPr>
                <a:t>раз</a:t>
              </a:r>
              <a:r>
                <a:rPr lang="en-US" sz="2399" spc="127" dirty="0">
                  <a:solidFill>
                    <a:srgbClr val="000000"/>
                  </a:solidFill>
                  <a:latin typeface="Cousine"/>
                </a:rPr>
                <a:t>.</a:t>
              </a:r>
            </a:p>
            <a:p>
              <a:pPr>
                <a:lnSpc>
                  <a:spcPts val="3119"/>
                </a:lnSpc>
              </a:pPr>
              <a:endParaRPr lang="en-US" sz="2399" spc="127" dirty="0">
                <a:solidFill>
                  <a:srgbClr val="000000"/>
                </a:solidFill>
                <a:latin typeface="Cousine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64093" y="4886552"/>
            <a:ext cx="820038" cy="45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10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340299" y="7598166"/>
            <a:ext cx="2463883" cy="246388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3" name="Freeform 3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718432" y="-728936"/>
            <a:ext cx="10613590" cy="1061359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3074279" y="4104665"/>
            <a:ext cx="6765909" cy="1040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63"/>
              </a:lnSpc>
            </a:pPr>
            <a:r>
              <a:rPr lang="en-US" sz="3045" spc="280" dirty="0">
                <a:solidFill>
                  <a:srgbClr val="000000"/>
                </a:solidFill>
                <a:latin typeface="Seymour One"/>
              </a:rPr>
              <a:t>ПУТЕВОЕ ТЕСТИРОВАНИЕ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354121" y="3501072"/>
            <a:ext cx="7955800" cy="2076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84"/>
              </a:lnSpc>
            </a:pPr>
            <a:r>
              <a:rPr lang="en-US" sz="2800" spc="86" dirty="0">
                <a:solidFill>
                  <a:srgbClr val="000000"/>
                </a:solidFill>
                <a:latin typeface="Cousine"/>
              </a:rPr>
              <a:t>ПРИМЕНЯЕТСЯ НА УРОВНЕ МОДУЛЕЙ И ГРАФОВОЙ МОДЕЛИ ПРОГРАММЫ ПУТЕМ ВЫБОРА ТЕСТОВЫХ СИТУАЦИЙ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4093" y="4886219"/>
            <a:ext cx="820038" cy="451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3" name="Freeform 3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64093" y="4886552"/>
            <a:ext cx="820038" cy="45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12.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718432" y="-728936"/>
            <a:ext cx="10613590" cy="1061359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2720494" y="419100"/>
            <a:ext cx="14756710" cy="1101535"/>
            <a:chOff x="0" y="0"/>
            <a:chExt cx="19675613" cy="1468713"/>
          </a:xfrm>
        </p:grpSpPr>
        <p:sp>
          <p:nvSpPr>
            <p:cNvPr id="7" name="TextBox 7"/>
            <p:cNvSpPr txBox="1"/>
            <p:nvPr/>
          </p:nvSpPr>
          <p:spPr>
            <a:xfrm>
              <a:off x="0" y="877625"/>
              <a:ext cx="19675613" cy="617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  <a:r>
                <a:rPr lang="en-US" sz="2800" spc="257">
                  <a:solidFill>
                    <a:srgbClr val="000000"/>
                  </a:solidFill>
                  <a:latin typeface="Seymour One"/>
                </a:rPr>
                <a:t>ФУНКЦИОНАЛЬНОЕ ТЕСТИРОВАНИЕ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5890935" cy="6823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294">
                  <a:solidFill>
                    <a:srgbClr val="000000"/>
                  </a:solidFill>
                  <a:latin typeface="Seymour One"/>
                </a:rPr>
                <a:t>03.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414899" y="4737178"/>
            <a:ext cx="14844401" cy="2346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Цель функционального тестирования - обнаружение несоответствий между реальным поведением реализованных функций и ожидаемым поведением в соответствии со спецификацией и исходными требованиями.</a:t>
            </a:r>
          </a:p>
          <a:p>
            <a:pPr>
              <a:lnSpc>
                <a:spcPts val="3718"/>
              </a:lnSpc>
            </a:pPr>
            <a:endParaRPr lang="en-US" sz="2860" spc="151">
              <a:solidFill>
                <a:srgbClr val="000000"/>
              </a:solidFill>
              <a:latin typeface="Cousin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3" name="Freeform 3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64093" y="4886552"/>
            <a:ext cx="820038" cy="45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13.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3718432" y="-728936"/>
            <a:ext cx="10613590" cy="10613590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2720494" y="419100"/>
            <a:ext cx="14756710" cy="1101535"/>
            <a:chOff x="0" y="0"/>
            <a:chExt cx="19675613" cy="1468713"/>
          </a:xfrm>
        </p:grpSpPr>
        <p:sp>
          <p:nvSpPr>
            <p:cNvPr id="7" name="TextBox 7"/>
            <p:cNvSpPr txBox="1"/>
            <p:nvPr/>
          </p:nvSpPr>
          <p:spPr>
            <a:xfrm>
              <a:off x="0" y="877625"/>
              <a:ext cx="19675613" cy="617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  <a:r>
                <a:rPr lang="en-US" sz="2800" spc="257">
                  <a:solidFill>
                    <a:srgbClr val="000000"/>
                  </a:solidFill>
                  <a:latin typeface="Seymour One"/>
                </a:rPr>
                <a:t>ФУНКЦИОНАЛЬНОЕ ТЕСТИРОВАНИЕ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5890935" cy="6823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294">
                  <a:solidFill>
                    <a:srgbClr val="000000"/>
                  </a:solidFill>
                  <a:latin typeface="Seymour One"/>
                </a:rPr>
                <a:t>03.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17132" y="3642158"/>
            <a:ext cx="14844401" cy="5616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В задачи функционального тестирования входят:</a:t>
            </a:r>
          </a:p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·идентификация множества функциональных требований;</a:t>
            </a:r>
          </a:p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·идентификация внешних функций и построение последовательностей функций в соответствии с их использованием в ПС;</a:t>
            </a:r>
          </a:p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·идентификация множества входных данных каждой функции и определение областей их изменения;</a:t>
            </a:r>
          </a:p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·построение тестовых наборов и сценариев тестирования функций;</a:t>
            </a:r>
          </a:p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·выявление и представление всех функциональных требований с помощью тестовых наборов и проведение тестирования ошибок в программе и при взаимодействии со средой.</a:t>
            </a:r>
          </a:p>
          <a:p>
            <a:pPr>
              <a:lnSpc>
                <a:spcPts val="3718"/>
              </a:lnSpc>
            </a:pPr>
            <a:endParaRPr lang="en-US" sz="2860" spc="151">
              <a:solidFill>
                <a:srgbClr val="000000"/>
              </a:solidFill>
              <a:latin typeface="Cousin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B1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896134" y="904875"/>
            <a:ext cx="12495732" cy="115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57"/>
              </a:lnSpc>
              <a:spcBef>
                <a:spcPct val="0"/>
              </a:spcBef>
            </a:pPr>
            <a:r>
              <a:rPr lang="en-US" sz="6755" spc="621">
                <a:solidFill>
                  <a:srgbClr val="000000"/>
                </a:solidFill>
                <a:latin typeface="Seymour One"/>
              </a:rPr>
              <a:t>ВИКТОРИНА!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4AB9398-AFDD-46BF-ACE7-DE47877F5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150" y="2092055"/>
            <a:ext cx="7505700" cy="75057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4183" b="4183"/>
          <a:stretch>
            <a:fillRect/>
          </a:stretch>
        </p:blipFill>
        <p:spPr>
          <a:xfrm>
            <a:off x="8268524" y="-5619056"/>
            <a:ext cx="11960251" cy="1095962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t="4183" b="4183"/>
          <a:stretch>
            <a:fillRect/>
          </a:stretch>
        </p:blipFill>
        <p:spPr>
          <a:xfrm>
            <a:off x="-3960137" y="6465127"/>
            <a:ext cx="9525649" cy="872870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5" name="Freeform 5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211551" y="2672466"/>
            <a:ext cx="5780488" cy="614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13"/>
              </a:lnSpc>
              <a:spcBef>
                <a:spcPct val="0"/>
              </a:spcBef>
            </a:pPr>
            <a:r>
              <a:rPr lang="en-US" sz="3581" spc="329">
                <a:solidFill>
                  <a:srgbClr val="000000"/>
                </a:solidFill>
                <a:latin typeface="Seymour One"/>
              </a:rPr>
              <a:t>СОДЕРЖАНИЕ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211551" y="4197158"/>
            <a:ext cx="3554009" cy="1417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231" spc="118">
                <a:solidFill>
                  <a:srgbClr val="000000"/>
                </a:solidFill>
                <a:latin typeface="Cousine"/>
              </a:rPr>
              <a:t>1.</a:t>
            </a:r>
          </a:p>
          <a:p>
            <a:pPr>
              <a:lnSpc>
                <a:spcPts val="3792"/>
              </a:lnSpc>
            </a:pPr>
            <a:r>
              <a:rPr lang="en-US" sz="2231" spc="118">
                <a:solidFill>
                  <a:srgbClr val="000000"/>
                </a:solidFill>
                <a:latin typeface="Cousine"/>
              </a:rPr>
              <a:t>2.</a:t>
            </a:r>
          </a:p>
          <a:p>
            <a:pPr>
              <a:lnSpc>
                <a:spcPts val="3792"/>
              </a:lnSpc>
            </a:pPr>
            <a:r>
              <a:rPr lang="en-US" sz="2231" spc="118">
                <a:solidFill>
                  <a:srgbClr val="000000"/>
                </a:solidFill>
                <a:latin typeface="Cousine"/>
              </a:rPr>
              <a:t>3.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84810" y="4197158"/>
            <a:ext cx="7664286" cy="1417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92"/>
              </a:lnSpc>
            </a:pPr>
            <a:r>
              <a:rPr lang="en-US" sz="2231" spc="118">
                <a:solidFill>
                  <a:srgbClr val="000000"/>
                </a:solidFill>
                <a:latin typeface="Cousine"/>
              </a:rPr>
              <a:t>Стандарты</a:t>
            </a:r>
          </a:p>
          <a:p>
            <a:pPr>
              <a:lnSpc>
                <a:spcPts val="3792"/>
              </a:lnSpc>
            </a:pPr>
            <a:r>
              <a:rPr lang="en-US" sz="2231" spc="118">
                <a:solidFill>
                  <a:srgbClr val="000000"/>
                </a:solidFill>
                <a:latin typeface="Cousine"/>
              </a:rPr>
              <a:t>Методы тестирования</a:t>
            </a:r>
          </a:p>
          <a:p>
            <a:pPr>
              <a:lnSpc>
                <a:spcPts val="3792"/>
              </a:lnSpc>
            </a:pPr>
            <a:r>
              <a:rPr lang="en-US" sz="2231" spc="118">
                <a:solidFill>
                  <a:srgbClr val="000000"/>
                </a:solidFill>
                <a:latin typeface="Cousine"/>
              </a:rPr>
              <a:t>Викторина!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64093" y="4886219"/>
            <a:ext cx="820038" cy="451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2.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195270" cy="10663609"/>
            <a:chOff x="0" y="0"/>
            <a:chExt cx="24384000" cy="25987996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 rot="5400000">
              <a:off x="0" y="1603996"/>
              <a:ext cx="24384000" cy="24384000"/>
            </a:xfrm>
            <a:prstGeom prst="rect">
              <a:avLst/>
            </a:prstGeom>
          </p:spPr>
        </p:pic>
        <p:sp>
          <p:nvSpPr>
            <p:cNvPr id="4" name="AutoShape 4"/>
            <p:cNvSpPr/>
            <p:nvPr/>
          </p:nvSpPr>
          <p:spPr>
            <a:xfrm>
              <a:off x="0" y="0"/>
              <a:ext cx="24384000" cy="1616696"/>
            </a:xfrm>
            <a:prstGeom prst="rect">
              <a:avLst/>
            </a:prstGeom>
            <a:solidFill>
              <a:srgbClr val="FF5C4C"/>
            </a:solidFill>
          </p:spPr>
        </p:sp>
      </p:grpSp>
      <p:grpSp>
        <p:nvGrpSpPr>
          <p:cNvPr id="5" name="Group 5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6" name="Freeform 6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5630662" y="7683336"/>
            <a:ext cx="2282982" cy="2282982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514211" y="3904825"/>
            <a:ext cx="9074992" cy="913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0"/>
              </a:lnSpc>
            </a:pPr>
            <a:r>
              <a:rPr lang="en-US" sz="2671" spc="245">
                <a:solidFill>
                  <a:srgbClr val="000000"/>
                </a:solidFill>
                <a:latin typeface="Seymour One"/>
              </a:rPr>
              <a:t>ЧТО ТАКОЕ "ТЕСТИРОВАНИЕ"?</a:t>
            </a:r>
          </a:p>
          <a:p>
            <a:pPr>
              <a:lnSpc>
                <a:spcPts val="3740"/>
              </a:lnSpc>
            </a:pPr>
            <a:endParaRPr lang="en-US" sz="2671" spc="245">
              <a:solidFill>
                <a:srgbClr val="000000"/>
              </a:solidFill>
              <a:latin typeface="Seymour On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560985" y="5076825"/>
            <a:ext cx="16180262" cy="1584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71"/>
              </a:lnSpc>
            </a:pP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процесс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исследования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,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испытания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программного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продукта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,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имеющий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своей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целью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проверку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соответствия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между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реальным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поведением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программы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и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её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ожидаемым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поведением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на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конечном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наборе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тестов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,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выбранных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определённым</a:t>
            </a:r>
            <a:r>
              <a:rPr lang="en-US" sz="2100" spc="11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100" spc="111" dirty="0" err="1">
                <a:solidFill>
                  <a:srgbClr val="000000"/>
                </a:solidFill>
                <a:latin typeface="Cousine"/>
              </a:rPr>
              <a:t>образом</a:t>
            </a:r>
            <a:endParaRPr lang="en-US" sz="2100" spc="111" dirty="0">
              <a:solidFill>
                <a:srgbClr val="000000"/>
              </a:solidFill>
              <a:latin typeface="Cousine"/>
            </a:endParaRPr>
          </a:p>
          <a:p>
            <a:pPr algn="ctr">
              <a:lnSpc>
                <a:spcPts val="3171"/>
              </a:lnSpc>
            </a:pPr>
            <a:endParaRPr lang="en-US" sz="2100" spc="111" dirty="0">
              <a:solidFill>
                <a:srgbClr val="000000"/>
              </a:solidFill>
              <a:latin typeface="Cousin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64093" y="4886552"/>
            <a:ext cx="820038" cy="45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3" name="Freeform 3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432873" y="4479620"/>
            <a:ext cx="10613590" cy="1061359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620000" y="-4784290"/>
            <a:ext cx="10613590" cy="10613590"/>
          </a:xfrm>
          <a:prstGeom prst="rect">
            <a:avLst/>
          </a:prstGeom>
        </p:spPr>
      </p:pic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7258637" y="4479620"/>
            <a:ext cx="3770725" cy="3770710"/>
            <a:chOff x="0" y="0"/>
            <a:chExt cx="6350000" cy="634997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4294" r="-4294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752600" y="887730"/>
            <a:ext cx="14470154" cy="2198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 spc="386" dirty="0">
                <a:solidFill>
                  <a:srgbClr val="000000"/>
                </a:solidFill>
                <a:latin typeface="Seymour One"/>
              </a:rPr>
              <a:t>СТАНДАРТЫ, ОТНОСЯЩИЕСЯ К ТЕСТИРОВАНИЮ</a:t>
            </a:r>
          </a:p>
          <a:p>
            <a:pPr algn="ctr">
              <a:lnSpc>
                <a:spcPts val="5880"/>
              </a:lnSpc>
            </a:pPr>
            <a:endParaRPr lang="en-US" sz="4199" spc="386" dirty="0">
              <a:solidFill>
                <a:srgbClr val="000000"/>
              </a:solidFill>
              <a:latin typeface="Seymour On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64093" y="4886219"/>
            <a:ext cx="820038" cy="451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04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0" y="0"/>
            <a:ext cx="6463670" cy="10287000"/>
          </a:xfrm>
          <a:prstGeom prst="rect">
            <a:avLst/>
          </a:prstGeom>
          <a:solidFill>
            <a:srgbClr val="C9E265"/>
          </a:solidFill>
        </p:spPr>
      </p:sp>
      <p:grpSp>
        <p:nvGrpSpPr>
          <p:cNvPr id="5" name="Group 5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6" name="Freeform 6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9083067" y="569538"/>
            <a:ext cx="8385783" cy="8135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70"/>
              </a:lnSpc>
              <a:spcBef>
                <a:spcPct val="0"/>
              </a:spcBef>
            </a:pPr>
            <a:r>
              <a:rPr lang="en-US" sz="2335" spc="214">
                <a:solidFill>
                  <a:srgbClr val="000000"/>
                </a:solidFill>
                <a:latin typeface="Seymour One"/>
              </a:rPr>
              <a:t>СТАНДАРТЫ, ОТНОСЯЩИЕСЯ К ТЕСТИРОВАНИЮ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497758" y="1248984"/>
            <a:ext cx="10196117" cy="4386797"/>
            <a:chOff x="0" y="0"/>
            <a:chExt cx="13594822" cy="5849063"/>
          </a:xfrm>
        </p:grpSpPr>
        <p:sp>
          <p:nvSpPr>
            <p:cNvPr id="9" name="TextBox 9"/>
            <p:cNvSpPr txBox="1"/>
            <p:nvPr/>
          </p:nvSpPr>
          <p:spPr>
            <a:xfrm>
              <a:off x="0" y="-133350"/>
              <a:ext cx="13594822" cy="6794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589"/>
                </a:lnSpc>
                <a:spcBef>
                  <a:spcPct val="0"/>
                </a:spcBef>
              </a:pPr>
              <a:r>
                <a:rPr lang="en-US" sz="2699" spc="143" dirty="0">
                  <a:solidFill>
                    <a:srgbClr val="000000"/>
                  </a:solidFill>
                  <a:latin typeface="Cousine Bold"/>
                </a:rPr>
                <a:t>ISO / IEC 9126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809914"/>
              <a:ext cx="13594822" cy="48173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59"/>
                </a:lnSpc>
              </a:pP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В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этом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стандарте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представлен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некоторый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набор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атрибутов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качества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для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любого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программного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обеспечения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,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такого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как</a:t>
              </a: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:</a:t>
              </a:r>
            </a:p>
            <a:p>
              <a:pPr marL="474975" lvl="1" indent="-237487">
                <a:lnSpc>
                  <a:spcPts val="2859"/>
                </a:lnSpc>
                <a:buFont typeface="Arial"/>
                <a:buChar char="•"/>
              </a:pP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функциональность</a:t>
              </a:r>
              <a:endParaRPr lang="en-US" sz="2199" spc="116" dirty="0">
                <a:solidFill>
                  <a:srgbClr val="000000"/>
                </a:solidFill>
                <a:latin typeface="Cousine"/>
              </a:endParaRPr>
            </a:p>
            <a:p>
              <a:pPr marL="474975" lvl="1" indent="-237487">
                <a:lnSpc>
                  <a:spcPts val="2859"/>
                </a:lnSpc>
                <a:buFont typeface="Arial"/>
                <a:buChar char="•"/>
              </a:pP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надежность</a:t>
              </a:r>
              <a:endParaRPr lang="en-US" sz="2199" spc="116" dirty="0">
                <a:solidFill>
                  <a:srgbClr val="000000"/>
                </a:solidFill>
                <a:latin typeface="Cousine"/>
              </a:endParaRPr>
            </a:p>
            <a:p>
              <a:pPr marL="474975" lvl="1" indent="-237487">
                <a:lnSpc>
                  <a:spcPts val="2859"/>
                </a:lnSpc>
                <a:buFont typeface="Arial"/>
                <a:buChar char="•"/>
              </a:pP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Юзабилити</a:t>
              </a:r>
              <a:endParaRPr lang="en-US" sz="2199" spc="116" dirty="0">
                <a:solidFill>
                  <a:srgbClr val="000000"/>
                </a:solidFill>
                <a:latin typeface="Cousine"/>
              </a:endParaRPr>
            </a:p>
            <a:p>
              <a:pPr marL="474975" lvl="1" indent="-237487">
                <a:lnSpc>
                  <a:spcPts val="2859"/>
                </a:lnSpc>
                <a:buFont typeface="Arial"/>
                <a:buChar char="•"/>
              </a:pPr>
              <a:r>
                <a:rPr lang="en-US" sz="2199" spc="116" dirty="0">
                  <a:solidFill>
                    <a:srgbClr val="000000"/>
                  </a:solidFill>
                  <a:latin typeface="Cousine"/>
                </a:rPr>
                <a:t>КПД</a:t>
              </a:r>
            </a:p>
            <a:p>
              <a:pPr marL="474975" lvl="1" indent="-237487">
                <a:lnSpc>
                  <a:spcPts val="2859"/>
                </a:lnSpc>
                <a:buFont typeface="Arial"/>
                <a:buChar char="•"/>
              </a:pP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Ремонтопригодность</a:t>
              </a:r>
              <a:endParaRPr lang="en-US" sz="2199" spc="116" dirty="0">
                <a:solidFill>
                  <a:srgbClr val="000000"/>
                </a:solidFill>
                <a:latin typeface="Cousine"/>
              </a:endParaRPr>
            </a:p>
            <a:p>
              <a:pPr marL="474975" lvl="1" indent="-237487">
                <a:lnSpc>
                  <a:spcPts val="2859"/>
                </a:lnSpc>
                <a:buFont typeface="Arial"/>
                <a:buChar char="•"/>
              </a:pPr>
              <a:r>
                <a:rPr lang="en-US" sz="2199" spc="116" dirty="0" err="1">
                  <a:solidFill>
                    <a:srgbClr val="000000"/>
                  </a:solidFill>
                  <a:latin typeface="Cousine"/>
                </a:rPr>
                <a:t>портативность</a:t>
              </a:r>
              <a:endParaRPr lang="en-US" sz="2199" spc="116" dirty="0">
                <a:solidFill>
                  <a:srgbClr val="000000"/>
                </a:solidFill>
                <a:latin typeface="Cousine"/>
              </a:endParaRPr>
            </a:p>
            <a:p>
              <a:pPr>
                <a:lnSpc>
                  <a:spcPts val="2859"/>
                </a:lnSpc>
              </a:pPr>
              <a:endParaRPr lang="en-US" sz="2199" spc="116" dirty="0">
                <a:solidFill>
                  <a:srgbClr val="000000"/>
                </a:solidFill>
                <a:latin typeface="Cousine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520851" y="4314525"/>
            <a:ext cx="7303126" cy="2409051"/>
            <a:chOff x="0" y="0"/>
            <a:chExt cx="9737502" cy="3212068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142875"/>
              <a:ext cx="9737502" cy="6634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3"/>
                </a:lnSpc>
              </a:pPr>
              <a:r>
                <a:rPr lang="en-US" sz="2602" spc="137">
                  <a:solidFill>
                    <a:srgbClr val="000000"/>
                  </a:solidFill>
                  <a:latin typeface="Cousine Bold"/>
                </a:rPr>
                <a:t>ISO / IEC 25000: 2005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958037"/>
              <a:ext cx="9737502" cy="18521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50"/>
                </a:lnSpc>
              </a:pPr>
              <a:r>
                <a:rPr lang="en-US" sz="2116" spc="112">
                  <a:solidFill>
                    <a:srgbClr val="000000"/>
                  </a:solidFill>
                  <a:latin typeface="Cousine"/>
                </a:rPr>
                <a:t>ISO / IEC 25000: 2005 широко известен как стандарт, который содержит рекомендации по требованиям и оценке качества программного обеспечения (SQuaRE)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74397" y="8417269"/>
            <a:ext cx="7793289" cy="1434885"/>
            <a:chOff x="0" y="0"/>
            <a:chExt cx="10391051" cy="1913180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23825"/>
              <a:ext cx="10391051" cy="614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64"/>
                </a:lnSpc>
                <a:spcBef>
                  <a:spcPct val="0"/>
                </a:spcBef>
              </a:pPr>
              <a:r>
                <a:rPr lang="en-US" sz="2449" spc="129" dirty="0">
                  <a:solidFill>
                    <a:srgbClr val="000000"/>
                  </a:solidFill>
                  <a:latin typeface="Cousine Bold"/>
                </a:rPr>
                <a:t>ISO / IEC 12119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24578"/>
              <a:ext cx="10391051" cy="9315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827"/>
                </a:lnSpc>
              </a:pPr>
              <a:r>
                <a:rPr lang="en-US" sz="2174" spc="115" dirty="0" err="1">
                  <a:solidFill>
                    <a:srgbClr val="000000"/>
                  </a:solidFill>
                  <a:latin typeface="Cousine"/>
                </a:rPr>
                <a:t>Этот</a:t>
              </a:r>
              <a:r>
                <a:rPr lang="en-US" sz="2174" spc="115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74" spc="115" dirty="0" err="1">
                  <a:solidFill>
                    <a:srgbClr val="000000"/>
                  </a:solidFill>
                  <a:latin typeface="Cousine"/>
                </a:rPr>
                <a:t>стандарт</a:t>
              </a:r>
              <a:r>
                <a:rPr lang="en-US" sz="2174" spc="115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74" spc="115" dirty="0" err="1">
                  <a:solidFill>
                    <a:srgbClr val="000000"/>
                  </a:solidFill>
                  <a:latin typeface="Cousine"/>
                </a:rPr>
                <a:t>касается</a:t>
              </a:r>
              <a:r>
                <a:rPr lang="en-US" sz="2174" spc="115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74" spc="115" dirty="0" err="1">
                  <a:solidFill>
                    <a:srgbClr val="000000"/>
                  </a:solidFill>
                  <a:latin typeface="Cousine"/>
                </a:rPr>
                <a:t>пакетов</a:t>
              </a:r>
              <a:r>
                <a:rPr lang="en-US" sz="2174" spc="115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74" spc="115" dirty="0" err="1">
                  <a:solidFill>
                    <a:srgbClr val="000000"/>
                  </a:solidFill>
                  <a:latin typeface="Cousine"/>
                </a:rPr>
                <a:t>программного</a:t>
              </a:r>
              <a:r>
                <a:rPr lang="en-US" sz="2174" spc="115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74" spc="115" dirty="0" err="1">
                  <a:solidFill>
                    <a:srgbClr val="000000"/>
                  </a:solidFill>
                  <a:latin typeface="Cousine"/>
                </a:rPr>
                <a:t>обеспечения</a:t>
              </a:r>
              <a:r>
                <a:rPr lang="en-US" sz="2174" spc="115" dirty="0">
                  <a:solidFill>
                    <a:srgbClr val="000000"/>
                  </a:solidFill>
                  <a:latin typeface="Cousine"/>
                </a:rPr>
                <a:t>, </a:t>
              </a:r>
              <a:r>
                <a:rPr lang="en-US" sz="2174" spc="115" dirty="0" err="1">
                  <a:solidFill>
                    <a:srgbClr val="000000"/>
                  </a:solidFill>
                  <a:latin typeface="Cousine"/>
                </a:rPr>
                <a:t>поставляемых</a:t>
              </a:r>
              <a:r>
                <a:rPr lang="en-US" sz="2174" spc="115" dirty="0">
                  <a:solidFill>
                    <a:srgbClr val="000000"/>
                  </a:solidFill>
                  <a:latin typeface="Cousine"/>
                </a:rPr>
                <a:t> </a:t>
              </a:r>
              <a:r>
                <a:rPr lang="en-US" sz="2174" spc="115" dirty="0" err="1">
                  <a:solidFill>
                    <a:srgbClr val="000000"/>
                  </a:solidFill>
                  <a:latin typeface="Cousine"/>
                </a:rPr>
                <a:t>клиенту</a:t>
              </a:r>
              <a:r>
                <a:rPr lang="en-US" sz="2174" spc="115" dirty="0">
                  <a:solidFill>
                    <a:srgbClr val="000000"/>
                  </a:solidFill>
                  <a:latin typeface="Cousine"/>
                </a:rPr>
                <a:t>.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364093" y="4886552"/>
            <a:ext cx="820038" cy="45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3" name="Freeform 3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7258637" y="2894569"/>
            <a:ext cx="3770725" cy="3770710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-1124066" y="-4484869"/>
            <a:ext cx="10613590" cy="1061359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908923" y="427591"/>
            <a:ext cx="14470154" cy="71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</a:pPr>
            <a:r>
              <a:rPr lang="en-US" sz="4199" spc="386">
                <a:solidFill>
                  <a:srgbClr val="000000"/>
                </a:solidFill>
                <a:latin typeface="Seymour One"/>
              </a:rPr>
              <a:t>МЕТОДЫ ТЕСТИРОВАНИЯ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411200" y="6136207"/>
            <a:ext cx="10613590" cy="1061359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595708" y="7559467"/>
            <a:ext cx="15096585" cy="151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9"/>
              </a:lnSpc>
              <a:spcBef>
                <a:spcPct val="0"/>
              </a:spcBef>
            </a:pPr>
            <a:r>
              <a:rPr lang="en-US" sz="2400" spc="127">
                <a:solidFill>
                  <a:srgbClr val="000000"/>
                </a:solidFill>
                <a:latin typeface="Cousine Bold"/>
              </a:rPr>
              <a:t>Тестирование можно рассматривать, как процесс семантической отладки программы, заключающийся в исполнении последовательности различных наборов контрольных тестов, для которых заранее известен результат.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64093" y="4886552"/>
            <a:ext cx="820038" cy="45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06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0" y="0"/>
            <a:ext cx="6463670" cy="10287000"/>
          </a:xfrm>
          <a:prstGeom prst="rect">
            <a:avLst/>
          </a:prstGeom>
          <a:solidFill>
            <a:srgbClr val="CB6CE6"/>
          </a:solidFill>
        </p:spPr>
      </p:sp>
      <p:grpSp>
        <p:nvGrpSpPr>
          <p:cNvPr id="5" name="Group 5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6" name="Freeform 6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364093" y="4886552"/>
            <a:ext cx="820038" cy="45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07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720494" y="1914083"/>
            <a:ext cx="12473684" cy="1101535"/>
            <a:chOff x="0" y="0"/>
            <a:chExt cx="16631578" cy="1468713"/>
          </a:xfrm>
        </p:grpSpPr>
        <p:sp>
          <p:nvSpPr>
            <p:cNvPr id="9" name="TextBox 9"/>
            <p:cNvSpPr txBox="1"/>
            <p:nvPr/>
          </p:nvSpPr>
          <p:spPr>
            <a:xfrm>
              <a:off x="0" y="877625"/>
              <a:ext cx="16631578" cy="617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  <a:r>
                <a:rPr lang="en-US" sz="2800" spc="257">
                  <a:solidFill>
                    <a:srgbClr val="000000"/>
                  </a:solidFill>
                  <a:latin typeface="Seymour One"/>
                </a:rPr>
                <a:t>СТАТИЧЕСКИЕ МЕТОДЫ ТЕСТИРОВАНИЯ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13432432" cy="6823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294">
                  <a:solidFill>
                    <a:srgbClr val="000000"/>
                  </a:solidFill>
                  <a:latin typeface="Seymour One"/>
                </a:rPr>
                <a:t>01.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482621" y="4323237"/>
            <a:ext cx="14258525" cy="1474032"/>
            <a:chOff x="0" y="0"/>
            <a:chExt cx="19011366" cy="1965376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142875"/>
              <a:ext cx="19011366" cy="6593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19"/>
                </a:lnSpc>
                <a:spcBef>
                  <a:spcPct val="0"/>
                </a:spcBef>
              </a:pPr>
              <a:r>
                <a:rPr lang="en-US" sz="2599" spc="137">
                  <a:solidFill>
                    <a:srgbClr val="000000"/>
                  </a:solidFill>
                  <a:latin typeface="Cousine Bold"/>
                </a:rPr>
                <a:t>ОПРЕДЕЛЕНИЕ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065580"/>
              <a:ext cx="19011366" cy="9074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29"/>
                </a:lnSpc>
              </a:pPr>
              <a:r>
                <a:rPr lang="en-US" sz="2099" spc="111">
                  <a:solidFill>
                    <a:srgbClr val="000000"/>
                  </a:solidFill>
                  <a:latin typeface="Cousine"/>
                </a:rPr>
                <a:t>Статические методы используются при проведении инспекций и рассмотрении спецификаций компонентов без их выполнения.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482621" y="6600011"/>
            <a:ext cx="14258525" cy="1405647"/>
            <a:chOff x="0" y="0"/>
            <a:chExt cx="19011366" cy="187419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14300"/>
              <a:ext cx="19011366" cy="5884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94"/>
                </a:lnSpc>
              </a:pPr>
              <a:r>
                <a:rPr lang="en-US" sz="2349" spc="124">
                  <a:solidFill>
                    <a:srgbClr val="000000"/>
                  </a:solidFill>
                  <a:latin typeface="Cousine Bold"/>
                </a:rPr>
                <a:t>ИНСПЕКЦИЯ ПО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033032"/>
              <a:ext cx="19011366" cy="8487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99"/>
                </a:lnSpc>
              </a:pPr>
              <a:r>
                <a:rPr lang="en-US" sz="1999" spc="105">
                  <a:solidFill>
                    <a:srgbClr val="000000"/>
                  </a:solidFill>
                  <a:latin typeface="Cousine"/>
                </a:rPr>
                <a:t>это статическая проверка соответствия программы заданным спецификациями, проводится путем анализа различных представлений результатов проектирования на процессах ЖЦ. 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 rot="10800000">
            <a:off x="11803808" y="0"/>
            <a:ext cx="6463670" cy="10287000"/>
          </a:xfrm>
          <a:prstGeom prst="rect">
            <a:avLst/>
          </a:prstGeom>
          <a:solidFill>
            <a:srgbClr val="CB6CE6"/>
          </a:solidFill>
        </p:spPr>
      </p:sp>
      <p:grpSp>
        <p:nvGrpSpPr>
          <p:cNvPr id="5" name="Group 5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6" name="Freeform 6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778167" y="4246647"/>
            <a:ext cx="2116164" cy="158804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434532" y="6741178"/>
            <a:ext cx="1063036" cy="1063036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364093" y="4886552"/>
            <a:ext cx="820038" cy="45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08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2720494" y="419100"/>
            <a:ext cx="14756710" cy="1101535"/>
            <a:chOff x="0" y="0"/>
            <a:chExt cx="19675613" cy="146871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877625"/>
              <a:ext cx="19675613" cy="6172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  <a:r>
                <a:rPr lang="en-US" sz="2800" spc="257">
                  <a:solidFill>
                    <a:srgbClr val="000000"/>
                  </a:solidFill>
                  <a:latin typeface="Seymour One"/>
                </a:rPr>
                <a:t>ДИНАМИЧЕСКИЕ МЕТОДЫ ТЕСТИРОВАНИЯ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15890935" cy="6823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  <a:spcBef>
                  <a:spcPct val="0"/>
                </a:spcBef>
              </a:pPr>
              <a:r>
                <a:rPr lang="en-US" sz="3200" spc="294">
                  <a:solidFill>
                    <a:srgbClr val="000000"/>
                  </a:solidFill>
                  <a:latin typeface="Seymour One"/>
                </a:rPr>
                <a:t>02.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720494" y="1843643"/>
            <a:ext cx="14756710" cy="1424502"/>
            <a:chOff x="0" y="0"/>
            <a:chExt cx="19675613" cy="189933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133350"/>
              <a:ext cx="19675613" cy="632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49"/>
                </a:lnSpc>
                <a:spcBef>
                  <a:spcPct val="0"/>
                </a:spcBef>
              </a:pPr>
              <a:r>
                <a:rPr lang="en-US" sz="2499" spc="132">
                  <a:solidFill>
                    <a:srgbClr val="000000"/>
                  </a:solidFill>
                  <a:latin typeface="Cousine Bold"/>
                </a:rPr>
                <a:t>ОПРЕДЕЛЕНИЕ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058172"/>
              <a:ext cx="19675613" cy="8487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599"/>
                </a:lnSpc>
              </a:pPr>
              <a:r>
                <a:rPr lang="en-US" sz="1999" spc="105">
                  <a:solidFill>
                    <a:srgbClr val="000000"/>
                  </a:solidFill>
                  <a:latin typeface="Cousine"/>
                </a:rPr>
                <a:t>Динамические методы тестирования используются в процессе выполнения программ. Они базируются на графе, связывающем причины ошибок с ожидаемыми реакциями на эти ошибки. 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2720494" y="3982520"/>
            <a:ext cx="14756710" cy="1455177"/>
            <a:chOff x="0" y="0"/>
            <a:chExt cx="19675613" cy="1940236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123825"/>
              <a:ext cx="19675613" cy="614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4"/>
                </a:lnSpc>
              </a:pPr>
              <a:r>
                <a:rPr lang="en-US" sz="2449" spc="129">
                  <a:solidFill>
                    <a:srgbClr val="000000"/>
                  </a:solidFill>
                  <a:latin typeface="Cousine Bold"/>
                </a:rPr>
                <a:t>"ЧЕРНЫЙ ЯЩИК"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040441"/>
              <a:ext cx="19675613" cy="9074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29"/>
                </a:lnSpc>
              </a:pPr>
              <a:r>
                <a:rPr lang="en-US" sz="2099" spc="111">
                  <a:solidFill>
                    <a:srgbClr val="000000"/>
                  </a:solidFill>
                  <a:latin typeface="Cousine"/>
                </a:rPr>
                <a:t>Цель "черного ящика" - выявление одним тестом максимального числа ошибок с использованием небольшого подмножества возможных входных данных.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720494" y="6006137"/>
            <a:ext cx="14756710" cy="1798077"/>
            <a:chOff x="0" y="0"/>
            <a:chExt cx="19675613" cy="2397436"/>
          </a:xfrm>
        </p:grpSpPr>
        <p:sp>
          <p:nvSpPr>
            <p:cNvPr id="20" name="TextBox 20"/>
            <p:cNvSpPr txBox="1"/>
            <p:nvPr/>
          </p:nvSpPr>
          <p:spPr>
            <a:xfrm>
              <a:off x="0" y="-123825"/>
              <a:ext cx="19675613" cy="614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164"/>
                </a:lnSpc>
              </a:pPr>
              <a:r>
                <a:rPr lang="en-US" sz="2449" spc="129">
                  <a:solidFill>
                    <a:srgbClr val="000000"/>
                  </a:solidFill>
                  <a:latin typeface="Cousine Bold"/>
                </a:rPr>
                <a:t>"БЕЛЫЙ ЯЩИК"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040441"/>
              <a:ext cx="19675613" cy="1364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29"/>
                </a:lnSpc>
              </a:pPr>
              <a:r>
                <a:rPr lang="en-US" sz="2099" spc="111">
                  <a:solidFill>
                    <a:srgbClr val="000000"/>
                  </a:solidFill>
                  <a:latin typeface="Cousine"/>
                </a:rPr>
                <a:t>Метод "белого ящика" позволяет исследовать внутреннюю структуру программы, причем обнаружение всех ошибок в программе является критерием исчерпывающего тестирования маршрутов потоков.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2720494" y="8359261"/>
            <a:ext cx="14756710" cy="1798077"/>
            <a:chOff x="0" y="0"/>
            <a:chExt cx="19675613" cy="2397436"/>
          </a:xfrm>
        </p:grpSpPr>
        <p:sp>
          <p:nvSpPr>
            <p:cNvPr id="23" name="TextBox 23"/>
            <p:cNvSpPr txBox="1"/>
            <p:nvPr/>
          </p:nvSpPr>
          <p:spPr>
            <a:xfrm>
              <a:off x="0" y="-123825"/>
              <a:ext cx="19675613" cy="6148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4164"/>
                </a:lnSpc>
              </a:pPr>
              <a:r>
                <a:rPr lang="en-US" sz="2449" spc="129">
                  <a:solidFill>
                    <a:srgbClr val="000000"/>
                  </a:solidFill>
                  <a:latin typeface="Cousine Bold"/>
                </a:rPr>
                <a:t>ПУТЕВОЕ ТЕСТИРОВАНИЕ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040441"/>
              <a:ext cx="19675613" cy="1364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729"/>
                </a:lnSpc>
              </a:pPr>
              <a:r>
                <a:rPr lang="en-US" sz="2099" spc="111">
                  <a:solidFill>
                    <a:srgbClr val="000000"/>
                  </a:solidFill>
                  <a:latin typeface="Cousine"/>
                </a:rPr>
                <a:t>Путевое тестирование применяется на уровне модулей и графовой модели программы путем выбора тестовых ситуаций, подготовки данных и включает тестирование следующих элементов.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122664" y="5779180"/>
            <a:ext cx="10613590" cy="1061359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5400000">
            <a:off x="-3834046" y="4891969"/>
            <a:ext cx="10663609" cy="126454"/>
            <a:chOff x="0" y="0"/>
            <a:chExt cx="48193587" cy="571500"/>
          </a:xfrm>
        </p:grpSpPr>
        <p:sp>
          <p:nvSpPr>
            <p:cNvPr id="4" name="Freeform 4"/>
            <p:cNvSpPr/>
            <p:nvPr/>
          </p:nvSpPr>
          <p:spPr>
            <a:xfrm>
              <a:off x="0" y="255270"/>
              <a:ext cx="48193585" cy="69850"/>
            </a:xfrm>
            <a:custGeom>
              <a:avLst/>
              <a:gdLst/>
              <a:ahLst/>
              <a:cxnLst/>
              <a:rect l="l" t="t" r="r" b="b"/>
              <a:pathLst>
                <a:path w="48193585" h="69850">
                  <a:moveTo>
                    <a:pt x="4790275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48193585" y="69850"/>
                  </a:lnTo>
                  <a:lnTo>
                    <a:pt x="48193585" y="0"/>
                  </a:ln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2118168" y="822111"/>
            <a:ext cx="6423506" cy="3655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53"/>
              </a:lnSpc>
              <a:spcBef>
                <a:spcPct val="0"/>
              </a:spcBef>
            </a:pPr>
            <a:r>
              <a:rPr lang="en-US" sz="2181" spc="200">
                <a:solidFill>
                  <a:srgbClr val="000000"/>
                </a:solidFill>
                <a:latin typeface="Seymour One"/>
              </a:rPr>
              <a:t>ЧЕРНЫЙ ЯЩИК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2596143" y="1636269"/>
            <a:ext cx="2038777" cy="203877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634408" y="-4437059"/>
            <a:ext cx="10613590" cy="1061359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3585028" y="2067329"/>
            <a:ext cx="12916177" cy="32807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8"/>
              </a:lnSpc>
            </a:pP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Этот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вид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называют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тестированием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с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управлением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по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данным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или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управлением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по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входу-выходу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.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Цель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-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выяснение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обстоятельств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,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при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которых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поведение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программы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не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соответствует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ее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спецификации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.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При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этом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количество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обнаруженных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ошибок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в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программе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является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критерием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качества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входного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 </a:t>
            </a:r>
            <a:r>
              <a:rPr lang="en-US" sz="2860" spc="151" dirty="0" err="1">
                <a:solidFill>
                  <a:srgbClr val="000000"/>
                </a:solidFill>
                <a:latin typeface="Cousine"/>
              </a:rPr>
              <a:t>тестирования</a:t>
            </a:r>
            <a:r>
              <a:rPr lang="en-US" sz="2860" spc="151" dirty="0">
                <a:solidFill>
                  <a:srgbClr val="000000"/>
                </a:solidFill>
                <a:latin typeface="Cousine"/>
              </a:rPr>
              <a:t>.</a:t>
            </a:r>
          </a:p>
          <a:p>
            <a:pPr>
              <a:lnSpc>
                <a:spcPts val="3718"/>
              </a:lnSpc>
            </a:pPr>
            <a:endParaRPr lang="en-US" sz="2860" spc="151" dirty="0">
              <a:solidFill>
                <a:srgbClr val="000000"/>
              </a:solidFill>
              <a:latin typeface="Cousin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64093" y="4886552"/>
            <a:ext cx="820038" cy="4512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26"/>
              </a:lnSpc>
              <a:spcBef>
                <a:spcPct val="0"/>
              </a:spcBef>
            </a:pPr>
            <a:r>
              <a:rPr lang="en-US" sz="2590" spc="238">
                <a:solidFill>
                  <a:srgbClr val="000000"/>
                </a:solidFill>
                <a:latin typeface="Anonymous Pro"/>
              </a:rPr>
              <a:t>09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10800000">
            <a:off x="2596143" y="5795795"/>
            <a:ext cx="2038777" cy="2038777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3585028" y="6226855"/>
            <a:ext cx="12916177" cy="37450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 Bold"/>
              </a:rPr>
              <a:t>Методы "черного ящика" обеспечивают:</a:t>
            </a:r>
          </a:p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·эквивалентное разбиение;</a:t>
            </a:r>
          </a:p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·анализ граничных значений;</a:t>
            </a:r>
          </a:p>
          <a:p>
            <a:pPr>
              <a:lnSpc>
                <a:spcPts val="3718"/>
              </a:lnSpc>
            </a:pPr>
            <a:r>
              <a:rPr lang="en-US" sz="2860" spc="151">
                <a:solidFill>
                  <a:srgbClr val="000000"/>
                </a:solidFill>
                <a:latin typeface="Cousine"/>
              </a:rPr>
              <a:t>·применение функциональных диаграмм, которые в соединении с реверсивным анализом дают достаточно полную информацию о функционировании тестируемой программы.</a:t>
            </a:r>
          </a:p>
          <a:p>
            <a:pPr>
              <a:lnSpc>
                <a:spcPts val="3718"/>
              </a:lnSpc>
            </a:pPr>
            <a:endParaRPr lang="en-US" sz="2860" spc="151">
              <a:solidFill>
                <a:srgbClr val="000000"/>
              </a:solidFill>
              <a:latin typeface="Cousi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619</Words>
  <Application>Microsoft Office PowerPoint</Application>
  <PresentationFormat>Произвольный</PresentationFormat>
  <Paragraphs>82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Anonymous Pro</vt:lpstr>
      <vt:lpstr>Calibri</vt:lpstr>
      <vt:lpstr>Cousine</vt:lpstr>
      <vt:lpstr>Seymour One</vt:lpstr>
      <vt:lpstr>Cousine Bold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Тестирование программных средств: стандарты и методы.</dc:title>
  <cp:lastModifiedBy>Данил Вовиков</cp:lastModifiedBy>
  <cp:revision>5</cp:revision>
  <dcterms:created xsi:type="dcterms:W3CDTF">2006-08-16T00:00:00Z</dcterms:created>
  <dcterms:modified xsi:type="dcterms:W3CDTF">2022-11-08T11:11:53Z</dcterms:modified>
  <dc:identifier>DAFRQb1z4sI</dc:identifier>
</cp:coreProperties>
</file>

<file path=docProps/thumbnail.jpeg>
</file>